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7" r:id="rId2"/>
    <p:sldId id="403" r:id="rId3"/>
    <p:sldId id="263" r:id="rId4"/>
    <p:sldId id="268" r:id="rId5"/>
    <p:sldId id="282" r:id="rId6"/>
    <p:sldId id="320" r:id="rId7"/>
    <p:sldId id="270" r:id="rId8"/>
    <p:sldId id="269" r:id="rId9"/>
    <p:sldId id="284" r:id="rId10"/>
    <p:sldId id="327" r:id="rId11"/>
    <p:sldId id="323" r:id="rId12"/>
    <p:sldId id="325" r:id="rId13"/>
    <p:sldId id="324" r:id="rId14"/>
    <p:sldId id="330" r:id="rId15"/>
    <p:sldId id="334" r:id="rId16"/>
    <p:sldId id="331" r:id="rId17"/>
    <p:sldId id="333" r:id="rId18"/>
    <p:sldId id="335" r:id="rId19"/>
    <p:sldId id="271" r:id="rId20"/>
    <p:sldId id="287" r:id="rId21"/>
    <p:sldId id="288" r:id="rId22"/>
    <p:sldId id="337" r:id="rId23"/>
    <p:sldId id="289" r:id="rId24"/>
    <p:sldId id="272" r:id="rId25"/>
    <p:sldId id="340" r:id="rId26"/>
    <p:sldId id="290" r:id="rId27"/>
    <p:sldId id="339" r:id="rId28"/>
    <p:sldId id="273" r:id="rId29"/>
    <p:sldId id="341" r:id="rId30"/>
    <p:sldId id="295" r:id="rId31"/>
    <p:sldId id="342" r:id="rId32"/>
    <p:sldId id="345" r:id="rId33"/>
    <p:sldId id="346" r:id="rId34"/>
    <p:sldId id="343" r:id="rId35"/>
    <p:sldId id="347" r:id="rId36"/>
    <p:sldId id="348" r:id="rId37"/>
    <p:sldId id="349" r:id="rId38"/>
    <p:sldId id="350" r:id="rId39"/>
    <p:sldId id="351" r:id="rId40"/>
    <p:sldId id="418" r:id="rId41"/>
    <p:sldId id="274" r:id="rId42"/>
    <p:sldId id="352" r:id="rId43"/>
    <p:sldId id="358" r:id="rId44"/>
    <p:sldId id="355" r:id="rId45"/>
    <p:sldId id="356" r:id="rId46"/>
    <p:sldId id="360" r:id="rId47"/>
    <p:sldId id="404" r:id="rId48"/>
    <p:sldId id="363" r:id="rId49"/>
    <p:sldId id="411" r:id="rId50"/>
    <p:sldId id="362" r:id="rId51"/>
    <p:sldId id="414" r:id="rId52"/>
    <p:sldId id="415" r:id="rId53"/>
    <p:sldId id="417" r:id="rId54"/>
    <p:sldId id="400" r:id="rId55"/>
    <p:sldId id="401" r:id="rId56"/>
    <p:sldId id="368" r:id="rId57"/>
    <p:sldId id="412" r:id="rId58"/>
    <p:sldId id="369" r:id="rId59"/>
    <p:sldId id="370" r:id="rId60"/>
    <p:sldId id="371" r:id="rId61"/>
    <p:sldId id="372" r:id="rId62"/>
    <p:sldId id="373" r:id="rId63"/>
    <p:sldId id="374" r:id="rId64"/>
    <p:sldId id="375" r:id="rId65"/>
    <p:sldId id="376" r:id="rId66"/>
    <p:sldId id="377" r:id="rId67"/>
    <p:sldId id="379" r:id="rId68"/>
    <p:sldId id="381" r:id="rId69"/>
    <p:sldId id="382" r:id="rId70"/>
    <p:sldId id="383" r:id="rId71"/>
    <p:sldId id="406" r:id="rId72"/>
    <p:sldId id="419" r:id="rId73"/>
    <p:sldId id="385" r:id="rId74"/>
    <p:sldId id="386" r:id="rId75"/>
    <p:sldId id="387" r:id="rId76"/>
    <p:sldId id="388" r:id="rId77"/>
    <p:sldId id="390" r:id="rId78"/>
    <p:sldId id="389" r:id="rId79"/>
    <p:sldId id="391" r:id="rId80"/>
    <p:sldId id="392" r:id="rId81"/>
    <p:sldId id="393" r:id="rId82"/>
    <p:sldId id="394" r:id="rId83"/>
    <p:sldId id="420" r:id="rId84"/>
    <p:sldId id="421" r:id="rId85"/>
    <p:sldId id="408" r:id="rId86"/>
    <p:sldId id="407" r:id="rId87"/>
    <p:sldId id="410" r:id="rId88"/>
    <p:sldId id="422" r:id="rId89"/>
    <p:sldId id="423" r:id="rId9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403"/>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27"/>
            <p14:sldId id="323"/>
            <p14:sldId id="325"/>
            <p14:sldId id="324"/>
          </p14:sldIdLst>
        </p14:section>
        <p14:section name="背景知識與文獻回顧：CNN-based Interpretable Model" id="{AA0E92A5-7A62-4EC5-B063-664533CEE554}">
          <p14:sldIdLst>
            <p14:sldId id="330"/>
            <p14:sldId id="334"/>
            <p14:sldId id="331"/>
            <p14:sldId id="333"/>
            <p14:sldId id="335"/>
          </p14:sldIdLst>
        </p14:section>
        <p14:section name="背景知識與文獻回顧：文獻回顧" id="{F4AAA471-9F59-4655-909B-700620ECBE44}">
          <p14:sldIdLst>
            <p14:sldId id="271"/>
            <p14:sldId id="287"/>
            <p14:sldId id="288"/>
            <p14:sldId id="337"/>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345"/>
            <p14:sldId id="346"/>
            <p14:sldId id="343"/>
            <p14:sldId id="347"/>
            <p14:sldId id="348"/>
            <p14:sldId id="349"/>
            <p14:sldId id="350"/>
            <p14:sldId id="351"/>
          </p14:sldIdLst>
        </p14:section>
        <p14:section name="FM、RM 的定義" id="{0A25B6B8-6533-43B4-9D5C-A09444C513A7}">
          <p14:sldIdLst>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400"/>
            <p14:sldId id="401"/>
            <p14:sldId id="368"/>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394"/>
            <p14:sldId id="420"/>
            <p14:sldId id="421"/>
            <p14:sldId id="408"/>
            <p14:sldId id="407"/>
            <p14:sldId id="410"/>
            <p14:sldId id="422"/>
            <p14:sldId id="4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4263" autoAdjust="0"/>
  </p:normalViewPr>
  <p:slideViewPr>
    <p:cSldViewPr snapToGrid="0">
      <p:cViewPr varScale="1">
        <p:scale>
          <a:sx n="89" d="100"/>
          <a:sy n="89" d="100"/>
        </p:scale>
        <p:origin x="1627"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a:p>
            <a:r>
              <a:rPr lang="zh-TW" altLang="en-US" dirty="0"/>
              <a:t>隨著深度學習的蓬勃發展，人工智慧的應用也漸漸普及到各行各業，</a:t>
            </a:r>
          </a:p>
          <a:p>
            <a:r>
              <a:rPr lang="zh-TW" altLang="en-US" dirty="0"/>
              <a:t>然而現在大部分模型卻均為所謂黑盒模型，</a:t>
            </a:r>
          </a:p>
          <a:p>
            <a:r>
              <a:rPr lang="zh-TW" altLang="en-US" dirty="0"/>
              <a:t>也就是我們雖然了解模型的運行原理，</a:t>
            </a:r>
          </a:p>
          <a:p>
            <a:r>
              <a:rPr lang="zh-TW" altLang="en-US" dirty="0"/>
              <a:t>但卻無法說明其作出每一個決策的根據或理由。</a:t>
            </a:r>
          </a:p>
          <a:p>
            <a:r>
              <a:rPr lang="zh-TW" altLang="en-US" dirty="0"/>
              <a:t>然而這在金融和醫療等重要的關鍵領域中，</a:t>
            </a:r>
          </a:p>
          <a:p>
            <a:r>
              <a:rPr lang="zh-TW" altLang="en-US" dirty="0"/>
              <a:t>是無法被接受的。</a:t>
            </a:r>
          </a:p>
          <a:p>
            <a:endParaRPr lang="zh-TW" altLang="en-US" dirty="0"/>
          </a:p>
          <a:p>
            <a:r>
              <a:rPr lang="zh-TW" altLang="en-US" dirty="0"/>
              <a:t>此外，在</a:t>
            </a:r>
            <a:r>
              <a:rPr lang="en-US" altLang="zh-TW" dirty="0"/>
              <a:t>2016</a:t>
            </a:r>
            <a:r>
              <a:rPr lang="zh-TW" altLang="en-US" dirty="0"/>
              <a:t>年美國國防部將可解釋性人工智慧加入國防高等研究署的計畫，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中裡面規範使用者有獲得關於推論資訊的權利，</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CIE L*a*b </a:t>
            </a:r>
            <a:r>
              <a:rPr lang="zh-TW" altLang="en-US" dirty="0"/>
              <a:t>是由國際照明委員會提出的色彩空間，是目前描述人眼可見所有 顏色最完整的色彩空間，因此在 </a:t>
            </a:r>
            <a:r>
              <a:rPr lang="en-US" altLang="zh-TW" dirty="0"/>
              <a:t>CIELAB </a:t>
            </a:r>
            <a:r>
              <a:rPr lang="zh-TW" altLang="en-US" dirty="0"/>
              <a:t>的距離也會較 </a:t>
            </a:r>
            <a:r>
              <a:rPr lang="en-US" altLang="zh-TW" dirty="0"/>
              <a:t>RGB </a:t>
            </a:r>
            <a:r>
              <a:rPr lang="zh-TW" altLang="en-US" dirty="0"/>
              <a:t>空間 之距離更接近人眼所視。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418179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p>
          <a:p>
            <a:r>
              <a:rPr lang="zh-TW" altLang="en-US" dirty="0"/>
              <a:t>它能夠代表目標濾波器所學習到的影像特徵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84</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《Neuroscience》[6]</a:t>
            </a:r>
            <a:r>
              <a:rPr lang="zh-TW" altLang="en-US" dirty="0"/>
              <a:t>的介紹，</a:t>
            </a:r>
            <a:endParaRPr lang="en-US" altLang="zh-TW" dirty="0"/>
          </a:p>
          <a:p>
            <a:r>
              <a:rPr lang="zh-TW" altLang="en-US" dirty="0"/>
              <a:t>彩色影像從進入眼睛到大腦感知我們稱為主要視覺路徑（</a:t>
            </a:r>
            <a:r>
              <a:rPr lang="en-US" altLang="zh-TW" dirty="0"/>
              <a:t>Central Visual Pathway</a:t>
            </a:r>
            <a:r>
              <a:rPr lang="zh-TW" altLang="en-US" dirty="0"/>
              <a:t>），</a:t>
            </a:r>
            <a:endParaRPr lang="en-US" altLang="zh-TW" dirty="0"/>
          </a:p>
          <a:p>
            <a:r>
              <a:rPr lang="zh-TW" altLang="en-US" dirty="0"/>
              <a:t>其中會經過三個重要部位：視網膜（</a:t>
            </a:r>
            <a:r>
              <a:rPr lang="en-US" altLang="zh-TW" dirty="0"/>
              <a:t>Retina</a:t>
            </a:r>
            <a:r>
              <a:rPr lang="zh-TW" altLang="en-US" dirty="0"/>
              <a:t>）、外側膝狀體（外膝體，</a:t>
            </a:r>
            <a:r>
              <a:rPr lang="en-US" altLang="zh-TW" dirty="0"/>
              <a:t>Lateral Geniculate Nucleus, LGN</a:t>
            </a:r>
            <a:r>
              <a:rPr lang="zh-TW" altLang="en-US" dirty="0"/>
              <a:t>）和視覺皮層（</a:t>
            </a:r>
            <a:r>
              <a:rPr lang="en-US" altLang="zh-TW" dirty="0"/>
              <a:t>Visual Cortex</a:t>
            </a:r>
            <a:r>
              <a:rPr lang="zh-TW" altLang="en-US" dirty="0"/>
              <a:t>）。</a:t>
            </a:r>
            <a:endParaRPr lang="en-US" altLang="zh-TW" dirty="0"/>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視網膜主要</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年的時候發現視網膜除了上面的產生電位之外，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最終輸入影像的不同方面的資訊傳到神經節細胞。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t>接者視網膜的資訊會被傳輸到外膝體中，</a:t>
            </a:r>
            <a:endParaRPr lang="en-US" altLang="zh-TW" sz="1200" dirty="0"/>
          </a:p>
          <a:p>
            <a:pPr marL="0" indent="0">
              <a:buFont typeface="Arial" panose="020B0604020202020204" pitchFamily="34" charset="0"/>
              <a:buNone/>
            </a:pPr>
            <a:r>
              <a:rPr lang="zh-TW" altLang="en-US" sz="1200" dirty="0"/>
              <a:t>外側膝狀體</a:t>
            </a:r>
            <a:r>
              <a:rPr lang="en-US" altLang="zh-TW" sz="1200" dirty="0"/>
              <a:t>(</a:t>
            </a:r>
            <a:r>
              <a:rPr lang="zh-TW" altLang="en-US" sz="1200" dirty="0"/>
              <a:t>外膝體</a:t>
            </a:r>
            <a:r>
              <a:rPr lang="en-US" altLang="zh-TW" sz="1200" dirty="0"/>
              <a:t>)</a:t>
            </a:r>
            <a:r>
              <a:rPr lang="zh-TW" altLang="en-US" sz="1200" dirty="0"/>
              <a:t>主要負責將收集左右眼視網膜的資訊傳輸到對應的初級視覺皮質。</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外膝體中不同視野的影像會經由不同的細胞層進行傳輸，</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保證了外膝體在資訊傳輸的過程可以保留資訊的位置資訊</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137401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endParaRPr lang="en-US" altLang="zh-TW" dirty="0"/>
          </a:p>
          <a:p>
            <a:r>
              <a:rPr lang="zh-TW" altLang="en-US" dirty="0"/>
              <a:t>視覺皮層可以分成</a:t>
            </a:r>
            <a:r>
              <a:rPr lang="en-US" altLang="zh-TW" sz="1200" dirty="0"/>
              <a:t>V1</a:t>
            </a:r>
            <a:r>
              <a:rPr lang="zh-TW" altLang="en-US" sz="1200" dirty="0"/>
              <a:t>、</a:t>
            </a:r>
            <a:r>
              <a:rPr lang="en-US" altLang="zh-TW" sz="1200" dirty="0"/>
              <a:t>V2</a:t>
            </a:r>
            <a:r>
              <a:rPr lang="zh-TW" altLang="en-US" sz="1200" dirty="0"/>
              <a:t>、</a:t>
            </a:r>
            <a:r>
              <a:rPr lang="en-US" altLang="zh-TW" sz="1200" dirty="0"/>
              <a:t>V4</a:t>
            </a:r>
            <a:r>
              <a:rPr lang="zh-TW" altLang="en-US" sz="1200" dirty="0"/>
              <a:t>、</a:t>
            </a:r>
            <a:r>
              <a:rPr lang="en-US" altLang="zh-TW" sz="1200" dirty="0"/>
              <a:t>MT</a:t>
            </a:r>
            <a:r>
              <a:rPr lang="zh-TW" altLang="en-US" sz="1200" dirty="0"/>
              <a:t>這四層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其中</a:t>
            </a:r>
            <a:r>
              <a:rPr lang="en-US" altLang="zh-TW" sz="1200" dirty="0"/>
              <a:t>V1</a:t>
            </a:r>
            <a:r>
              <a:rPr lang="zh-TW" altLang="en-US" sz="1200" dirty="0"/>
              <a:t>負責接收外膝體傳輸來的資訊並開始處理顏色、方向、輪廓等視覺資訊，</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其餘皮層則負責整合、學習並將合併完的資訊傳遞給下面的皮層，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因此隨著皮層的深入，大腦所得到的視覺資訊也會越來越完整。</a:t>
            </a:r>
            <a:endParaRPr lang="en-US" altLang="zh-TW" dirty="0"/>
          </a:p>
          <a:p>
            <a:endParaRPr lang="en-US" altLang="zh-TW" dirty="0"/>
          </a:p>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當我們人眼在看影像的時候，</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實際上眼睛會在一秒鐘內快速移動焦點三到四次，</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但人類並不會有所感覺，</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這個現象被稱為眼球跳動</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透過眼球跳動，眼睛能夠迅速捕捉不同部位的零碎影像，並將這些影像傳送至視覺皮質進行整合</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視網膜能接收到的影像資訊不只是空間性資訊，同時也具有不同時間性的資訊，這代表同樣的影像進入視網膜的型態是會隨時間而改變。</a:t>
            </a:r>
            <a:endParaRPr lang="en-US" altLang="zh-TW" sz="1200" dirty="0"/>
          </a:p>
          <a:p>
            <a:endParaRPr lang="en-US" altLang="zh-TW" dirty="0"/>
          </a:p>
          <a:p>
            <a:r>
              <a:rPr lang="zh-TW" altLang="en-US" dirty="0"/>
              <a:t>具體而言，眼睛會在每一秒鐘快速移動視線的焦點三到四次 </a:t>
            </a:r>
            <a:r>
              <a:rPr lang="en-US" altLang="zh-TW" dirty="0"/>
              <a:t>(</a:t>
            </a:r>
            <a:r>
              <a:rPr lang="zh-TW" altLang="en-US" dirty="0"/>
              <a:t>如圖 </a:t>
            </a:r>
            <a:r>
              <a:rPr lang="en-US" altLang="zh-TW" dirty="0"/>
              <a:t>2.4)</a:t>
            </a:r>
            <a:r>
              <a:rPr lang="zh-TW" altLang="en-US" dirty="0"/>
              <a:t>，</a:t>
            </a:r>
            <a:endParaRPr lang="en-US" altLang="zh-TW" dirty="0"/>
          </a:p>
          <a:p>
            <a:r>
              <a:rPr lang="zh-TW" altLang="en-US" dirty="0"/>
              <a:t>但人類的認知上不會有所感覺，這個行為被稱為「眼球跳動」</a:t>
            </a:r>
            <a:r>
              <a:rPr lang="en-US" altLang="zh-TW" dirty="0"/>
              <a:t>(Saccade)</a:t>
            </a:r>
            <a:r>
              <a:rPr lang="zh-TW" altLang="en-US" dirty="0"/>
              <a:t>。</a:t>
            </a:r>
            <a:endParaRPr lang="en-US" altLang="zh-TW" dirty="0"/>
          </a:p>
          <a:p>
            <a:r>
              <a:rPr lang="zh-TW" altLang="en-US" dirty="0"/>
              <a:t>眼球跳動使得同一影像的不同部位的資訊會在不同時 間進入眼球，並且在大腦形成完整影像。 </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2024/6/26</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2024/6/26</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7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55886" y="513877"/>
            <a:ext cx="6186309"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98600" y="1505933"/>
            <a:ext cx="5550441" cy="3046988"/>
          </a:xfrm>
          <a:prstGeom prst="rect">
            <a:avLst/>
          </a:prstGeom>
          <a:noFill/>
        </p:spPr>
        <p:txBody>
          <a:bodyPr wrap="square" rtlCol="0">
            <a:spAutoFit/>
          </a:bodyPr>
          <a:lstStyle/>
          <a:p>
            <a:pPr marL="342900" indent="-342900">
              <a:buFont typeface="Arial" panose="020B0604020202020204" pitchFamily="34" charset="0"/>
              <a:buChar char="•"/>
              <a:defRPr/>
            </a:pPr>
            <a:r>
              <a:rPr lang="zh-TW" altLang="en-US" sz="2400" dirty="0"/>
              <a:t>視網膜主要負責將接收到的外界光線轉換電位並送到外膝體中</a:t>
            </a: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 </a:t>
            </a:r>
            <a:r>
              <a:rPr lang="en-US" altLang="zh-TW" sz="2400" dirty="0"/>
              <a:t>H. Baier</a:t>
            </a:r>
            <a:r>
              <a:rPr lang="zh-TW" altLang="en-US" sz="2400" dirty="0"/>
              <a:t>等人發現視網膜除了感知光線之外，不同變種的雙極細胞進行不同平行處理，偵測出影像不同方面的資訊，像是紅藍綠、輪廓、運動方向等等。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視覺皮層為分層架構，由淺到深分別是初級視覺皮層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p>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 皮質層是由許多小皮質層組成</a:t>
            </a: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a:t>
            </a:r>
            <a:r>
              <a:rPr lang="zh-TW" altLang="en-US" sz="2400" dirty="0"/>
              <a:t>記憶皮質相關序列並預測輸出</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不同的影像在不同時序進入眼睛，其變化形成時間性型態，但這些影像在大腦的高階皮層為同一個表徵，這個現象被</a:t>
            </a:r>
            <a:r>
              <a:rPr lang="en-US" altLang="zh-TW" sz="2400" dirty="0">
                <a:latin typeface="標楷體" panose="03000509000000000000" pitchFamily="65" charset="-120"/>
                <a:ea typeface="標楷體" panose="03000509000000000000" pitchFamily="65" charset="-120"/>
              </a:rPr>
              <a:t>《</a:t>
            </a:r>
            <a:r>
              <a:rPr lang="en-US" altLang="zh-TW" sz="2400" dirty="0">
                <a:latin typeface="+mj-lt"/>
                <a:ea typeface="標楷體" panose="03000509000000000000" pitchFamily="65" charset="-120"/>
              </a:rPr>
              <a:t>On Intelligence</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稱為不變的表徵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空間位置保留合併機制：使用合併公式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視覺化輸入影像中每個區塊在模型中每層的響應圖中找出最大響應</a:t>
            </a:r>
            <a:endParaRPr lang="en-US" altLang="zh-TW" sz="2400" dirty="0"/>
          </a:p>
          <a:p>
            <a:pPr marL="914400" lvl="1" indent="-457200">
              <a:buFont typeface="+mj-lt"/>
              <a:buAutoNum type="arabicPeriod"/>
            </a:pPr>
            <a:r>
              <a:rPr lang="zh-TW" altLang="en-US" sz="2400" dirty="0"/>
              <a:t>藉由最大響應找出找出造成響應的濾波器</a:t>
            </a:r>
            <a:endParaRPr lang="en-US" altLang="zh-TW" sz="2400" dirty="0"/>
          </a:p>
          <a:p>
            <a:pPr marL="914400" lvl="1" indent="-457200">
              <a:buFont typeface="+mj-lt"/>
              <a:buAutoNum type="arabicPeriod"/>
            </a:pPr>
            <a:r>
              <a:rPr lang="zh-TW" altLang="en-US" sz="2400" dirty="0"/>
              <a:t>找出該濾波器的代表影像並填入該區塊所在位置</a:t>
            </a:r>
            <a:endParaRPr lang="en-US" altLang="zh-TW" sz="2400" dirty="0"/>
          </a:p>
          <a:p>
            <a:pPr marL="914400" lvl="1" indent="-457200">
              <a:buFont typeface="+mj-lt"/>
              <a:buAutoNum type="arabicPeriod"/>
            </a:pPr>
            <a:r>
              <a:rPr lang="zh-TW" altLang="en-US" sz="2400" dirty="0"/>
              <a:t>利用所有找出的代表影像組合出輸入影像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4654" y="3709034"/>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1571747"/>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的乘積視為響應圖</a:t>
            </a:r>
            <a:endParaRPr lang="en-US" altLang="zh-TW" sz="2400" dirty="0"/>
          </a:p>
          <a:p>
            <a:pPr marL="914400" lvl="1" indent="-457200">
              <a:buFont typeface="Arial" panose="020B0604020202020204" pitchFamily="34" charset="0"/>
              <a:buChar char="•"/>
            </a:pPr>
            <a:r>
              <a:rPr lang="zh-TW" altLang="en-US" sz="2400" dirty="0"/>
              <a:t>對應的濾波器為最後一個 </a:t>
            </a:r>
            <a:r>
              <a:rPr lang="en-US" altLang="zh-TW" sz="2400" dirty="0"/>
              <a:t>Block </a:t>
            </a:r>
            <a:r>
              <a:rPr lang="zh-TW" altLang="en-US" sz="2400" dirty="0"/>
              <a:t>的濾波器</a:t>
            </a:r>
            <a:endParaRPr lang="en-US" altLang="zh-TW" sz="2400" dirty="0"/>
          </a:p>
          <a:p>
            <a:pPr marL="914400" lvl="1" indent="-457200">
              <a:buFont typeface="Arial" panose="020B0604020202020204" pitchFamily="34" charset="0"/>
              <a:buChar char="•"/>
            </a:pPr>
            <a:r>
              <a:rPr lang="zh-TW" altLang="en-US" sz="2400" dirty="0"/>
              <a:t>透過該濾波器找到對應影像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5" name="圖片 4">
            <a:extLst>
              <a:ext uri="{FF2B5EF4-FFF2-40B4-BE49-F238E27FC236}">
                <a16:creationId xmlns:a16="http://schemas.microsoft.com/office/drawing/2014/main" id="{B8A68A4C-91BD-4F0D-91A3-CC08167E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077" y="3139481"/>
            <a:ext cx="5552845" cy="3204505"/>
          </a:xfrm>
          <a:prstGeom prst="rect">
            <a:avLst/>
          </a:prstGeom>
        </p:spPr>
      </p:pic>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p:txBody>
      </p:sp>
    </p:spTree>
    <p:extLst>
      <p:ext uri="{BB962C8B-B14F-4D97-AF65-F5344CB8AC3E}">
        <p14:creationId xmlns:p14="http://schemas.microsoft.com/office/powerpoint/2010/main" val="14243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這類模型存在一個問題便是必須再訓練模型前找出有效的特徵提取方法，模型的可解釋性與準確度都會因為使用不同的特徵提取方法而造成很大的影響。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pic>
        <p:nvPicPr>
          <p:cNvPr id="5" name="圖片 4">
            <a:extLst>
              <a:ext uri="{FF2B5EF4-FFF2-40B4-BE49-F238E27FC236}">
                <a16:creationId xmlns:a16="http://schemas.microsoft.com/office/drawing/2014/main" id="{F8315594-556E-4F00-8FB7-710D83E1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03" y="1488362"/>
            <a:ext cx="11488994" cy="4032723"/>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659691"/>
            <a:ext cx="6411506" cy="3430718"/>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944448" y="4090218"/>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4"/>
          <a:stretch>
            <a:fillRect/>
          </a:stretch>
        </p:blipFill>
        <p:spPr>
          <a:xfrm>
            <a:off x="3448784" y="2059321"/>
            <a:ext cx="4911213" cy="503436"/>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354" y="3987382"/>
            <a:ext cx="3592769" cy="2226923"/>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785652"/>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a:t>
            </a:r>
            <a:r>
              <a:rPr lang="en-US" altLang="zh-TW" sz="2400" dirty="0"/>
              <a:t>2019</a:t>
            </a:r>
            <a:r>
              <a:rPr lang="zh-TW" altLang="en-US" sz="2400" dirty="0"/>
              <a:t>年伽馬校正論文，人們對於每個顏色的亮度感知呈現不同的非線性曲線，因此對於不同的色彩的權重應該要是不同的，因此我們參考了一種常見計算色差的加權歐氏距離的公式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endParaRPr lang="en-US" altLang="zh-TW" sz="2400" dirty="0"/>
          </a:p>
          <a:p>
            <a:pPr marL="457200" indent="-457200">
              <a:buFont typeface="Arial" panose="020B0604020202020204" pitchFamily="34" charset="0"/>
              <a:buChar char="•"/>
            </a:pPr>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472" y="1874891"/>
            <a:ext cx="6410749"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403" y="2098880"/>
            <a:ext cx="5479273"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13722" y="2136851"/>
            <a:ext cx="4737417" cy="2597200"/>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461665"/>
          </a:xfrm>
          <a:prstGeom prst="rect">
            <a:avLst/>
          </a:prstGeom>
          <a:noFill/>
        </p:spPr>
        <p:txBody>
          <a:bodyPr wrap="square" rtlCol="0">
            <a:spAutoFit/>
          </a:bodyPr>
          <a:lstStyle/>
          <a:p>
            <a:r>
              <a:rPr lang="zh-TW" altLang="en-US" sz="2400" dirty="0"/>
              <a:t>本研究也實驗過一種三角形的基底函數</a:t>
            </a:r>
            <a:r>
              <a:rPr lang="en-US" altLang="zh-TW" sz="2400" dirty="0"/>
              <a:t>(Triangle</a:t>
            </a:r>
            <a:r>
              <a:rPr lang="zh-TW" altLang="en-US" sz="2400" dirty="0"/>
              <a:t> 函數</a:t>
            </a:r>
            <a:r>
              <a:rPr lang="en-US" altLang="zh-TW" sz="2400" dirty="0"/>
              <a:t>)</a:t>
            </a:r>
            <a:r>
              <a:rPr lang="zh-TW" altLang="en-US" sz="2400" dirty="0"/>
              <a:t>，其公式如下</a:t>
            </a: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2853780" y="2230209"/>
            <a:ext cx="6484439" cy="3611921"/>
          </a:xfrm>
          <a:prstGeom prst="rect">
            <a:avLst/>
          </a:prstGeom>
        </p:spPr>
      </p:pic>
    </p:spTree>
    <p:extLst>
      <p:ext uri="{BB962C8B-B14F-4D97-AF65-F5344CB8AC3E}">
        <p14:creationId xmlns:p14="http://schemas.microsoft.com/office/powerpoint/2010/main" val="2527282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81" y="2426331"/>
            <a:ext cx="3657831" cy="200533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11092"/>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過濾卷積後響應較弱的值，保留響應較強的值，從而在後續產生可解釋性圖片時能有更好的呈現效果。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t>
                        </m:r>
                        <m:r>
                          <m:rPr>
                            <m:sty m:val="p"/>
                          </m:rPr>
                          <a:rPr lang="en-US" altLang="zh-TW" sz="2400" i="1">
                            <a:latin typeface="Cambria Math" panose="02040503050406030204" pitchFamily="18" charset="0"/>
                          </a:rPr>
                          <m:t>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2"/>
                <a:stretch>
                  <a:fillRect l="-852" t="-1600" r="-487"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3"/>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79" y="2426145"/>
            <a:ext cx="3657831" cy="200571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合併的順序，將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4125275" y="1592113"/>
            <a:ext cx="3941447" cy="2195441"/>
          </a:xfrm>
          <a:prstGeom prst="rect">
            <a:avLst/>
          </a:prstGeom>
        </p:spPr>
      </p:pic>
      <p:pic>
        <p:nvPicPr>
          <p:cNvPr id="3" name="圖片 2">
            <a:extLst>
              <a:ext uri="{FF2B5EF4-FFF2-40B4-BE49-F238E27FC236}">
                <a16:creationId xmlns:a16="http://schemas.microsoft.com/office/drawing/2014/main" id="{A7AD520B-9C92-4B96-A54E-9626B6E0E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555" y="4674908"/>
            <a:ext cx="3010889" cy="2014479"/>
          </a:xfrm>
          <a:prstGeom prst="rect">
            <a:avLst/>
          </a:prstGeom>
        </p:spPr>
      </p:pic>
    </p:spTree>
    <p:extLst>
      <p:ext uri="{BB962C8B-B14F-4D97-AF65-F5344CB8AC3E}">
        <p14:creationId xmlns:p14="http://schemas.microsoft.com/office/powerpoint/2010/main" val="300808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3046988"/>
          </a:xfrm>
          <a:prstGeom prst="rect">
            <a:avLst/>
          </a:prstGeom>
          <a:noFill/>
        </p:spPr>
        <p:txBody>
          <a:bodyPr wrap="square" rtlCol="0">
            <a:spAutoFit/>
          </a:bodyPr>
          <a:lstStyle/>
          <a:p>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濾波器代表的特徵長相</a:t>
            </a:r>
            <a:endParaRPr lang="en-US" altLang="zh-TW" sz="2400" dirty="0"/>
          </a:p>
          <a:p>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5" name="圖片 4">
            <a:extLst>
              <a:ext uri="{FF2B5EF4-FFF2-40B4-BE49-F238E27FC236}">
                <a16:creationId xmlns:a16="http://schemas.microsoft.com/office/drawing/2014/main" id="{E5AF2826-EEE2-4BF8-8EBD-F03EB7A1A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563" y="1394842"/>
            <a:ext cx="6174873" cy="4815348"/>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53" y="1281273"/>
            <a:ext cx="8271293" cy="5576727"/>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357" y="1483050"/>
            <a:ext cx="7957032" cy="5374950"/>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 name="圖片 2">
            <a:extLst>
              <a:ext uri="{FF2B5EF4-FFF2-40B4-BE49-F238E27FC236}">
                <a16:creationId xmlns:a16="http://schemas.microsoft.com/office/drawing/2014/main" id="{013FDC7A-7374-49C3-81A5-61F213F2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10060"/>
            <a:ext cx="12192000" cy="2097248"/>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71</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113504" y="4537961"/>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158985" y="4537961"/>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204467" y="4537961"/>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3"/>
            <a:ext cx="2338474" cy="3768669"/>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77859" y="4806098"/>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1938992"/>
          </a:xfrm>
          <a:prstGeom prst="rect">
            <a:avLst/>
          </a:prstGeom>
          <a:noFill/>
        </p:spPr>
        <p:txBody>
          <a:bodyPr wrap="square" rtlCol="0">
            <a:spAutoFit/>
          </a:bodyPr>
          <a:lstStyle/>
          <a:p>
            <a:r>
              <a:rPr lang="en-US" altLang="zh-TW" sz="2000" dirty="0"/>
              <a:t>Normal-SFM</a:t>
            </a:r>
            <a:r>
              <a:rPr lang="zh-TW" altLang="en-US" sz="2000" dirty="0"/>
              <a:t>：色彩層數：</a:t>
            </a:r>
            <a:r>
              <a:rPr lang="en-US" altLang="zh-TW" sz="2000" dirty="0"/>
              <a:t>{30, 225, 625} </a:t>
            </a:r>
            <a:r>
              <a:rPr lang="zh-TW" altLang="en-US" sz="2000" dirty="0"/>
              <a:t>輪廓層數</a:t>
            </a:r>
            <a:r>
              <a:rPr lang="en-US" altLang="zh-TW" sz="2000" dirty="0"/>
              <a:t>{70, 625, 1225}</a:t>
            </a:r>
          </a:p>
          <a:p>
            <a:r>
              <a:rPr lang="en-US" altLang="zh-TW" sz="2000" dirty="0"/>
              <a:t>Tiny-SFM</a:t>
            </a:r>
            <a:r>
              <a:rPr lang="zh-TW" altLang="en-US" sz="2000" dirty="0"/>
              <a:t>：色彩層數：</a:t>
            </a:r>
            <a:r>
              <a:rPr lang="en-US" altLang="zh-TW" sz="2000" dirty="0"/>
              <a:t>{30, 100, 225} </a:t>
            </a:r>
            <a:r>
              <a:rPr lang="zh-TW" altLang="en-US" sz="2000" dirty="0"/>
              <a:t>輪廓層數</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 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歐式距離對更複雜或是從在位移、旋轉、縮放會需要更多的濾波器學習這些特徵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從實驗結果來看，我們可以知道此模型的每一層均可以進行可視化 的呈現，隨著越後面的層數其可視化出來的特徵變越趨近於完整，並且 透過這些可視化的圖片來對模型的決策過程進行解釋。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本研究在色彩的特徵提取與可視化方法上更是提出了創新的方法，透過引入 </a:t>
            </a:r>
            <a:r>
              <a:rPr lang="en-US" altLang="zh-TW" sz="2400" dirty="0"/>
              <a:t>PCCS </a:t>
            </a:r>
            <a:r>
              <a:rPr lang="zh-TW" altLang="en-US" sz="2400" dirty="0"/>
              <a:t>色相環和 </a:t>
            </a:r>
            <a:r>
              <a:rPr lang="en-US" altLang="zh-TW" sz="2400" dirty="0"/>
              <a:t>6 </a:t>
            </a:r>
            <a:r>
              <a:rPr lang="zh-TW" altLang="en-US" sz="2400" dirty="0"/>
              <a:t>種基礎色的概念，設計了色彩感知區塊，解決了分別處理顏色 和輪廓的衝突問題，有效的提取出單純的顏色特徵</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89</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《Neuroscience》[6] </a:t>
            </a:r>
            <a:r>
              <a:rPr lang="zh-TW" altLang="en-US" sz="2400" dirty="0"/>
              <a:t>所介紹，彩色影像在主要視覺路徑</a:t>
            </a:r>
            <a:r>
              <a:rPr lang="en-US" altLang="zh-TW" sz="2400" dirty="0"/>
              <a:t>(Central Visual Pathway) </a:t>
            </a:r>
            <a:r>
              <a:rPr lang="zh-TW" altLang="en-US" sz="2400" dirty="0"/>
              <a:t>會經過的部位總共可以分為三個重要部位：視網膜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13472</TotalTime>
  <Words>5207</Words>
  <Application>Microsoft Office PowerPoint</Application>
  <PresentationFormat>寬螢幕</PresentationFormat>
  <Paragraphs>695</Paragraphs>
  <Slides>89</Slides>
  <Notes>21</Notes>
  <HiddenSlides>3</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89</vt:i4>
      </vt:variant>
    </vt:vector>
  </HeadingPairs>
  <TitlesOfParts>
    <vt:vector size="95"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374</cp:revision>
  <dcterms:created xsi:type="dcterms:W3CDTF">2024-06-17T05:20:27Z</dcterms:created>
  <dcterms:modified xsi:type="dcterms:W3CDTF">2024-06-30T15:09:18Z</dcterms:modified>
</cp:coreProperties>
</file>